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63" r:id="rId5"/>
    <p:sldId id="347" r:id="rId6"/>
    <p:sldId id="348" r:id="rId7"/>
    <p:sldId id="416" r:id="rId8"/>
    <p:sldId id="349" r:id="rId9"/>
    <p:sldId id="350" r:id="rId10"/>
    <p:sldId id="351" r:id="rId11"/>
    <p:sldId id="352" r:id="rId12"/>
    <p:sldId id="285" r:id="rId13"/>
    <p:sldId id="353" r:id="rId14"/>
    <p:sldId id="363" r:id="rId15"/>
    <p:sldId id="364" r:id="rId16"/>
    <p:sldId id="335" r:id="rId17"/>
    <p:sldId id="291" r:id="rId18"/>
    <p:sldId id="417" r:id="rId19"/>
    <p:sldId id="369" r:id="rId20"/>
    <p:sldId id="408" r:id="rId21"/>
    <p:sldId id="418" r:id="rId22"/>
    <p:sldId id="354" r:id="rId23"/>
    <p:sldId id="411" r:id="rId24"/>
    <p:sldId id="403" r:id="rId25"/>
    <p:sldId id="412" r:id="rId26"/>
    <p:sldId id="419" r:id="rId27"/>
    <p:sldId id="406" r:id="rId28"/>
    <p:sldId id="414" r:id="rId29"/>
  </p:sldIdLst>
  <p:sldSz cx="9144000" cy="6858000" type="screen4x3"/>
  <p:notesSz cx="7315200" cy="96012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7055088-03BB-4AEC-9C94-CF3AFCD7B645}">
          <p14:sldIdLst>
            <p14:sldId id="263"/>
            <p14:sldId id="347"/>
            <p14:sldId id="348"/>
            <p14:sldId id="416"/>
            <p14:sldId id="349"/>
            <p14:sldId id="350"/>
            <p14:sldId id="351"/>
            <p14:sldId id="352"/>
            <p14:sldId id="285"/>
            <p14:sldId id="353"/>
            <p14:sldId id="363"/>
            <p14:sldId id="364"/>
            <p14:sldId id="335"/>
            <p14:sldId id="291"/>
            <p14:sldId id="417"/>
            <p14:sldId id="369"/>
            <p14:sldId id="408"/>
            <p14:sldId id="418"/>
            <p14:sldId id="354"/>
            <p14:sldId id="411"/>
            <p14:sldId id="403"/>
            <p14:sldId id="412"/>
            <p14:sldId id="419"/>
            <p14:sldId id="406"/>
            <p14:sldId id="414"/>
          </p14:sldIdLst>
        </p14:section>
        <p14:section name="For Future Use" id="{2A98D7BA-8320-4D7C-A788-859CCFC6F5D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CD0F"/>
    <a:srgbClr val="09E80F"/>
    <a:srgbClr val="07A51A"/>
    <a:srgbClr val="09C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93497" autoAdjust="0"/>
  </p:normalViewPr>
  <p:slideViewPr>
    <p:cSldViewPr snapToGrid="0">
      <p:cViewPr varScale="1">
        <p:scale>
          <a:sx n="82" d="100"/>
          <a:sy n="82" d="100"/>
        </p:scale>
        <p:origin x="1272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7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DB9CBB8-9DC7-4CB7-9BB4-6BFBF07F968B}" type="datetimeFigureOut">
              <a:rPr lang="en-US" smtClean="0"/>
              <a:t>6/26/2017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BF 013-2(13)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D81A897-050C-4810-AEFF-C0A767CEB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57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C4FE36F3-1519-4854-B52E-4C69D2FC846B}" type="datetimeFigureOut">
              <a:rPr lang="en-US"/>
              <a:pPr>
                <a:defRPr/>
              </a:pPr>
              <a:t>6/26/2017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AFF97AEA-DAC4-4BF9-BD5F-5DF3E0BDD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38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2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631825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38509"/>
            <a:ext cx="7780712" cy="40358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4" y="5907377"/>
            <a:ext cx="1101621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76" y="5907377"/>
            <a:ext cx="1349136" cy="576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43386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25193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78326" y="2636874"/>
            <a:ext cx="2339162" cy="170121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23814" y="2640413"/>
            <a:ext cx="2020186" cy="170830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4561367" cy="23887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4469220"/>
            <a:ext cx="4455037" cy="23887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1205B-A1C6-4EBE-9E82-630237E22FF4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31B89E-DD29-4909-BAD9-03EC8421F4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CBFF-9061-419E-BC33-86B5A383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0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de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303" y="1600154"/>
            <a:ext cx="4104069" cy="40358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773618" y="1604963"/>
            <a:ext cx="4370387" cy="457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5" y="6044219"/>
            <a:ext cx="986589" cy="515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487" y="6044219"/>
            <a:ext cx="1316850" cy="640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5"/>
          <p:cNvSpPr txBox="1">
            <a:spLocks/>
          </p:cNvSpPr>
          <p:nvPr userDrawn="1"/>
        </p:nvSpPr>
        <p:spPr bwMode="auto">
          <a:xfrm>
            <a:off x="0" y="4322762"/>
            <a:ext cx="9144000" cy="2535238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3600"/>
            <a:ext cx="7162800" cy="566738"/>
          </a:xfrm>
        </p:spPr>
        <p:txBody>
          <a:bodyPr anchor="b">
            <a:noAutofit/>
          </a:bodyPr>
          <a:lstStyle>
            <a:lvl1pPr marL="0" indent="0" algn="l">
              <a:defRPr sz="3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 smtClean="0"/>
              <a:t>Text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- phot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3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342368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3561907"/>
            <a:ext cx="4455037" cy="32960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778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600201"/>
            <a:ext cx="7780713" cy="40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5" r:id="rId3"/>
    <p:sldLayoutId id="2147483687" r:id="rId4"/>
    <p:sldLayoutId id="2147483688" r:id="rId5"/>
    <p:sldLayoutId id="2147483697" r:id="rId6"/>
    <p:sldLayoutId id="2147483698" r:id="rId7"/>
    <p:sldLayoutId id="2147483699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marL="631825" indent="0" algn="l" rtl="0" eaLnBrk="0" fontAlgn="base" hangingPunct="0">
        <a:spcBef>
          <a:spcPct val="0"/>
        </a:spcBef>
        <a:spcAft>
          <a:spcPct val="0"/>
        </a:spcAft>
        <a:defRPr sz="3000" b="0" kern="1200">
          <a:solidFill>
            <a:srgbClr val="0070C0"/>
          </a:solidFill>
          <a:latin typeface="Segoe UI Semibold" panose="020B0702040204020203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631825" indent="-23336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0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55663" indent="-223838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–"/>
        <a:defRPr sz="18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Projects-Engineering\OrleansVillageBF0310(7)13j084\Structures\Pictures\Field Trip 20130521\DSCN28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348640"/>
            <a:ext cx="9144000" cy="2535238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473422" y="4330702"/>
            <a:ext cx="8083550" cy="1693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Orleans Village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BF 0310(7)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Project Update Presentation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VT Route 58 (Main Street/TH </a:t>
            </a: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– Bridge #10 over Barton River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435725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1117093" y="6037742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June 26, 2017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pic>
        <p:nvPicPr>
          <p:cNvPr id="13" name="Picture 3" descr="vtran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Existing Conditions – Bridge #10</a:t>
            </a:r>
            <a:endParaRPr lang="en-US" dirty="0" smtClean="0"/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278515"/>
            <a:ext cx="8724900" cy="4591051"/>
          </a:xfrm>
        </p:spPr>
        <p:txBody>
          <a:bodyPr/>
          <a:lstStyle/>
          <a:p>
            <a:pPr lvl="0"/>
            <a:r>
              <a:rPr lang="en-US" sz="2400" dirty="0">
                <a:solidFill>
                  <a:schemeClr val="tx1"/>
                </a:solidFill>
              </a:rPr>
              <a:t>The deck is in poor condition. There are areas of localized deterioration in the Concrete </a:t>
            </a:r>
            <a:r>
              <a:rPr lang="en-US" sz="2400" dirty="0" smtClean="0">
                <a:solidFill>
                  <a:schemeClr val="tx1"/>
                </a:solidFill>
              </a:rPr>
              <a:t>T-Beams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The horizontal curve is substandard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The existing vertical alignment through the project location does not meet the current </a:t>
            </a:r>
            <a:r>
              <a:rPr lang="en-US" sz="2400" dirty="0" smtClean="0">
                <a:solidFill>
                  <a:schemeClr val="tx1"/>
                </a:solidFill>
              </a:rPr>
              <a:t>standard</a:t>
            </a:r>
          </a:p>
          <a:p>
            <a:r>
              <a:rPr lang="en-US" sz="2400" dirty="0">
                <a:solidFill>
                  <a:schemeClr val="tx1"/>
                </a:solidFill>
              </a:rPr>
              <a:t> </a:t>
            </a:r>
            <a:r>
              <a:rPr lang="en-US" sz="2400" dirty="0" smtClean="0">
                <a:solidFill>
                  <a:schemeClr val="tx1"/>
                </a:solidFill>
              </a:rPr>
              <a:t>The bridge and approach railings </a:t>
            </a:r>
            <a:r>
              <a:rPr lang="en-US" sz="2400" dirty="0">
                <a:solidFill>
                  <a:schemeClr val="tx1"/>
                </a:solidFill>
              </a:rPr>
              <a:t>do not meet current </a:t>
            </a:r>
            <a:r>
              <a:rPr lang="en-US" sz="2400" dirty="0" smtClean="0">
                <a:solidFill>
                  <a:schemeClr val="tx1"/>
                </a:solidFill>
              </a:rPr>
              <a:t>standard</a:t>
            </a:r>
            <a:endParaRPr lang="en-US" sz="2400" dirty="0">
              <a:solidFill>
                <a:schemeClr val="tx1"/>
              </a:solidFill>
            </a:endParaRPr>
          </a:p>
          <a:p>
            <a:pPr lvl="0"/>
            <a:endParaRPr lang="en-US" sz="2400" dirty="0" smtClean="0"/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>
              <a:spcBef>
                <a:spcPts val="2000"/>
              </a:spcBef>
            </a:pPr>
            <a:endParaRPr lang="en-US" sz="2400" dirty="0" smtClean="0"/>
          </a:p>
        </p:txBody>
      </p:sp>
      <p:pic>
        <p:nvPicPr>
          <p:cNvPr id="7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9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aotdpr/DIBrInspFilestore/State_Long_Structures_/BARTON%20%20VT58%20-%200001083767/JPEG/IMG_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8844" y="-1147156"/>
            <a:ext cx="686631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53787" y="5231219"/>
            <a:ext cx="7790214" cy="162678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- Bridge #10</a:t>
            </a:r>
          </a:p>
          <a:p>
            <a:pPr marL="461963" indent="0">
              <a:buNone/>
            </a:pPr>
            <a:endParaRPr lang="en-US" sz="500" dirty="0" smtClean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Exposed reinforcing steel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At risk for full depth pop-outs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0" y="1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dirty="0" smtClean="0"/>
              <a:t>Bridge Deck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8845" y="-1143002"/>
            <a:ext cx="6866312" cy="91439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28800" y="5237018"/>
            <a:ext cx="7315201" cy="163285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- Bridge #10</a:t>
            </a:r>
          </a:p>
          <a:p>
            <a:pPr marL="461963" indent="0">
              <a:buNone/>
            </a:pPr>
            <a:endParaRPr lang="en-US" sz="500" dirty="0" smtClean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Settlement and stability issues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Leaching of fines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0" y="1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dirty="0" smtClean="0"/>
              <a:t>Retaining Wall Issues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8082"/>
            <a:ext cx="9144000" cy="4267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ADT </a:t>
            </a:r>
            <a:r>
              <a:rPr lang="en-US" sz="2400" dirty="0">
                <a:solidFill>
                  <a:schemeClr val="tx1"/>
                </a:solidFill>
              </a:rPr>
              <a:t>of </a:t>
            </a:r>
            <a:r>
              <a:rPr lang="en-US" sz="2400" dirty="0" smtClean="0">
                <a:solidFill>
                  <a:schemeClr val="tx1"/>
                </a:solidFill>
              </a:rPr>
              <a:t>4,900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DHV of </a:t>
            </a:r>
            <a:r>
              <a:rPr lang="en-US" sz="2400" dirty="0" smtClean="0">
                <a:solidFill>
                  <a:schemeClr val="tx1"/>
                </a:solidFill>
              </a:rPr>
              <a:t>550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% Trucks: </a:t>
            </a:r>
            <a:r>
              <a:rPr lang="en-US" sz="2400" dirty="0" smtClean="0">
                <a:solidFill>
                  <a:schemeClr val="tx1"/>
                </a:solidFill>
              </a:rPr>
              <a:t>3.0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Design Speed of 30 </a:t>
            </a:r>
            <a:r>
              <a:rPr lang="en-US" sz="2400" dirty="0" smtClean="0">
                <a:solidFill>
                  <a:schemeClr val="tx1"/>
                </a:solidFill>
              </a:rPr>
              <a:t>mph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Substandard Horizontal Alignment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Historic Bridge located in Orleans Village Historic District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Surrounding Section 4(f) resources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/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Design Criteria and Considerations</a:t>
            </a:r>
            <a:endParaRPr lang="en-US" dirty="0"/>
          </a:p>
        </p:txBody>
      </p:sp>
      <p:pic>
        <p:nvPicPr>
          <p:cNvPr id="7" name="Picture 3" descr="vtrans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5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0" y="26533"/>
            <a:ext cx="9143999" cy="1143000"/>
          </a:xfrm>
        </p:spPr>
        <p:txBody>
          <a:bodyPr/>
          <a:lstStyle/>
          <a:p>
            <a:r>
              <a:rPr lang="en-US" dirty="0" smtClean="0"/>
              <a:t>Proposed Bridge #10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257734"/>
            <a:ext cx="8784236" cy="4704916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Full Replacement Off Alignment</a:t>
            </a: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Replace the existing T-Beams with a new superstructure on a completely new </a:t>
            </a:r>
            <a:r>
              <a:rPr lang="en-US" sz="1850" dirty="0" smtClean="0">
                <a:solidFill>
                  <a:schemeClr val="tx1"/>
                </a:solidFill>
              </a:rPr>
              <a:t>substructure</a:t>
            </a:r>
            <a:endParaRPr lang="en-US" sz="1850" dirty="0" smtClean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Construction will be phased – Maintain one lane traffic on half the existing bridge. Signalized for traffic in both </a:t>
            </a:r>
            <a:r>
              <a:rPr lang="en-US" sz="1850" dirty="0" smtClean="0">
                <a:solidFill>
                  <a:schemeClr val="tx1"/>
                </a:solidFill>
              </a:rPr>
              <a:t>directions</a:t>
            </a:r>
            <a:endParaRPr lang="en-US" sz="1850" dirty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Maintain existing width</a:t>
            </a:r>
            <a:endParaRPr lang="en-US" sz="1850" dirty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New bridge railing that compliments the Orleans Village Historic District</a:t>
            </a:r>
            <a:endParaRPr lang="en-US" sz="1850" dirty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Horizontal curve will be improved to meet standards and improve sight distance</a:t>
            </a:r>
            <a:endParaRPr lang="en-US" sz="1850" dirty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Utility relocation needed – Most of this work has already been completed</a:t>
            </a:r>
            <a:endParaRPr lang="en-US" sz="1850" dirty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ROW </a:t>
            </a:r>
            <a:r>
              <a:rPr lang="en-US" sz="1850" dirty="0">
                <a:solidFill>
                  <a:schemeClr val="tx1"/>
                </a:solidFill>
              </a:rPr>
              <a:t>needed</a:t>
            </a: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Construction will last for a full </a:t>
            </a:r>
            <a:r>
              <a:rPr lang="en-US" sz="1850" dirty="0" smtClean="0">
                <a:solidFill>
                  <a:schemeClr val="tx1"/>
                </a:solidFill>
              </a:rPr>
              <a:t>season (April – November)</a:t>
            </a:r>
            <a:endParaRPr lang="en-US" sz="1850" dirty="0">
              <a:solidFill>
                <a:schemeClr val="tx1"/>
              </a:solidFill>
            </a:endParaRPr>
          </a:p>
          <a:p>
            <a:pPr marL="631825" lvl="1" indent="0">
              <a:buNone/>
            </a:pPr>
            <a:endParaRPr lang="en-US" sz="22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4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Proposed Typical Section</a:t>
            </a:r>
            <a:endParaRPr lang="en-US" dirty="0"/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193" y="6176409"/>
            <a:ext cx="2270125" cy="54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102354"/>
            <a:ext cx="9063318" cy="694548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Proposed curb to curb </a:t>
            </a:r>
            <a:r>
              <a:rPr lang="en-US" sz="2400" dirty="0">
                <a:solidFill>
                  <a:schemeClr val="tx1"/>
                </a:solidFill>
              </a:rPr>
              <a:t>= </a:t>
            </a:r>
            <a:r>
              <a:rPr lang="en-US" sz="2400" dirty="0" smtClean="0">
                <a:solidFill>
                  <a:schemeClr val="tx1"/>
                </a:solidFill>
              </a:rPr>
              <a:t>32’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28802" r="21852" b="31715"/>
          <a:stretch/>
        </p:blipFill>
        <p:spPr>
          <a:xfrm>
            <a:off x="51248" y="2041320"/>
            <a:ext cx="9092752" cy="34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Existing </a:t>
            </a:r>
            <a:r>
              <a:rPr lang="en-US" dirty="0" smtClean="0"/>
              <a:t>Memorial Park</a:t>
            </a:r>
            <a:endParaRPr lang="en-US" dirty="0"/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135827"/>
            <a:ext cx="2270125" cy="54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0" y="877832"/>
            <a:ext cx="7000704" cy="591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Proposed Memorial Park Layout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82" y="965720"/>
            <a:ext cx="8634794" cy="558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135827"/>
            <a:ext cx="2270125" cy="54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3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83" y="6396842"/>
            <a:ext cx="1356911" cy="304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Intersection Layout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5855" y="1524000"/>
            <a:ext cx="73059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Currently 15 marked parking spaces on Water and Maple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parking layout will include 15 legally marked spaces.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Memorial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existing memorial and park bench will be relocated to a new grassed area west of its current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Creates a small park area where pedestrians will not need to cross the road to view the memorial </a:t>
            </a:r>
          </a:p>
          <a:p>
            <a:endParaRPr lang="en-US" sz="2400" dirty="0"/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Maintenance of Traffic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692"/>
            <a:ext cx="7780713" cy="4044141"/>
          </a:xfrm>
        </p:spPr>
        <p:txBody>
          <a:bodyPr/>
          <a:lstStyle/>
          <a:p>
            <a:pPr marL="631825" lvl="1" indent="-233363"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Phased Construction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Allows bridge </a:t>
            </a:r>
            <a:r>
              <a:rPr lang="en-US" sz="1850" dirty="0">
                <a:solidFill>
                  <a:schemeClr val="tx1"/>
                </a:solidFill>
              </a:rPr>
              <a:t>to stay open </a:t>
            </a:r>
            <a:r>
              <a:rPr lang="en-US" sz="1850" dirty="0" smtClean="0">
                <a:solidFill>
                  <a:schemeClr val="tx1"/>
                </a:solidFill>
              </a:rPr>
              <a:t>during most of </a:t>
            </a:r>
            <a:r>
              <a:rPr lang="en-US" sz="1850" dirty="0">
                <a:solidFill>
                  <a:schemeClr val="tx1"/>
                </a:solidFill>
              </a:rPr>
              <a:t>construction</a:t>
            </a: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Longer construction duration </a:t>
            </a: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Altered </a:t>
            </a:r>
            <a:r>
              <a:rPr lang="en-US" sz="1850" dirty="0" smtClean="0">
                <a:solidFill>
                  <a:schemeClr val="tx1"/>
                </a:solidFill>
              </a:rPr>
              <a:t>safety concerns</a:t>
            </a:r>
            <a:endParaRPr lang="en-US" sz="1850" dirty="0" smtClean="0">
              <a:solidFill>
                <a:schemeClr val="tx1"/>
              </a:solidFill>
            </a:endParaRPr>
          </a:p>
          <a:p>
            <a:pPr lvl="1"/>
            <a:r>
              <a:rPr lang="en-US" sz="1850" dirty="0" smtClean="0">
                <a:solidFill>
                  <a:schemeClr val="tx1"/>
                </a:solidFill>
              </a:rPr>
              <a:t>Will require short closures of 2-3 weeks</a:t>
            </a:r>
          </a:p>
          <a:p>
            <a:r>
              <a:rPr lang="en-US" sz="2050" dirty="0" smtClean="0">
                <a:solidFill>
                  <a:schemeClr val="tx1"/>
                </a:solidFill>
              </a:rPr>
              <a:t>Water Street to be closed to thru traffic at the intersection with VT 58 for duration of Phased Construction. </a:t>
            </a:r>
          </a:p>
          <a:p>
            <a:pPr lvl="1"/>
            <a:r>
              <a:rPr lang="en-US" sz="1650" dirty="0" smtClean="0">
                <a:solidFill>
                  <a:schemeClr val="tx1"/>
                </a:solidFill>
              </a:rPr>
              <a:t>Would require a </a:t>
            </a:r>
            <a:r>
              <a:rPr lang="en-US" sz="1650" dirty="0" smtClean="0">
                <a:solidFill>
                  <a:schemeClr val="tx1"/>
                </a:solidFill>
              </a:rPr>
              <a:t>fourth </a:t>
            </a:r>
            <a:r>
              <a:rPr lang="en-US" sz="1650" dirty="0" smtClean="0">
                <a:solidFill>
                  <a:schemeClr val="tx1"/>
                </a:solidFill>
              </a:rPr>
              <a:t>signal – increased cost and wait times at light.</a:t>
            </a:r>
          </a:p>
          <a:p>
            <a:pPr lvl="1"/>
            <a:r>
              <a:rPr lang="en-US" sz="1650" dirty="0" smtClean="0">
                <a:solidFill>
                  <a:schemeClr val="tx1"/>
                </a:solidFill>
              </a:rPr>
              <a:t>Provides </a:t>
            </a:r>
            <a:r>
              <a:rPr lang="en-US" sz="1650" dirty="0" smtClean="0">
                <a:solidFill>
                  <a:schemeClr val="tx1"/>
                </a:solidFill>
              </a:rPr>
              <a:t>space </a:t>
            </a:r>
            <a:r>
              <a:rPr lang="en-US" sz="1650" dirty="0" smtClean="0">
                <a:solidFill>
                  <a:schemeClr val="tx1"/>
                </a:solidFill>
              </a:rPr>
              <a:t>for contractor staging.</a:t>
            </a:r>
          </a:p>
          <a:p>
            <a:pPr lvl="1"/>
            <a:endParaRPr lang="en-US" sz="1850" dirty="0">
              <a:solidFill>
                <a:schemeClr val="tx1"/>
              </a:solidFill>
            </a:endParaRPr>
          </a:p>
          <a:p>
            <a:pPr lvl="1"/>
            <a:endParaRPr lang="en-US" sz="1850" dirty="0" smtClean="0">
              <a:solidFill>
                <a:schemeClr val="tx1"/>
              </a:solidFill>
            </a:endParaRPr>
          </a:p>
        </p:txBody>
      </p:sp>
      <p:pic>
        <p:nvPicPr>
          <p:cNvPr id="5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4294967295"/>
          </p:nvPr>
        </p:nvSpPr>
        <p:spPr>
          <a:xfrm>
            <a:off x="2130250" y="1268600"/>
            <a:ext cx="4572000" cy="4572000"/>
          </a:xfrm>
        </p:spPr>
        <p:txBody>
          <a:bodyPr/>
          <a:lstStyle/>
          <a:p>
            <a:pPr marL="398462" indent="0" algn="ctr">
              <a:buNone/>
            </a:pPr>
            <a:endParaRPr lang="en-US" dirty="0" smtClean="0"/>
          </a:p>
          <a:p>
            <a:pPr marL="398462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Doug Bonneau, P.E.</a:t>
            </a:r>
          </a:p>
          <a:p>
            <a:pPr marL="398462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VTrans Project Manager</a:t>
            </a:r>
          </a:p>
          <a:p>
            <a:pPr marL="398462" indent="0" algn="ctr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398462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David Peterson, </a:t>
            </a:r>
            <a:r>
              <a:rPr lang="en-US" sz="2400" b="1" dirty="0">
                <a:solidFill>
                  <a:schemeClr val="tx1"/>
                </a:solidFill>
              </a:rPr>
              <a:t>P.E.</a:t>
            </a:r>
          </a:p>
          <a:p>
            <a:pPr marL="398462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VTrans </a:t>
            </a:r>
            <a:r>
              <a:rPr lang="en-US" dirty="0" smtClean="0">
                <a:solidFill>
                  <a:schemeClr val="tx1"/>
                </a:solidFill>
              </a:rPr>
              <a:t>Project </a:t>
            </a:r>
            <a:r>
              <a:rPr lang="en-US" dirty="0">
                <a:solidFill>
                  <a:schemeClr val="tx1"/>
                </a:solidFill>
              </a:rPr>
              <a:t>Engineer</a:t>
            </a:r>
          </a:p>
          <a:p>
            <a:pPr marL="398462" indent="0" algn="ctr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398462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Chris Mooney</a:t>
            </a:r>
          </a:p>
          <a:p>
            <a:pPr marL="398462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VTrans Design Engineer</a:t>
            </a:r>
          </a:p>
          <a:p>
            <a:pPr marL="398462" indent="0" algn="ctr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398462" indent="0" algn="ctr"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Geoff Dargan</a:t>
            </a:r>
            <a:endParaRPr lang="en-US" sz="2400" b="1" dirty="0">
              <a:solidFill>
                <a:schemeClr val="tx1"/>
              </a:solidFill>
            </a:endParaRPr>
          </a:p>
          <a:p>
            <a:pPr marL="398462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VTrans Design Engineer</a:t>
            </a:r>
          </a:p>
          <a:p>
            <a:pPr marL="398462" indent="0" algn="ctr">
              <a:buNone/>
            </a:pPr>
            <a:endParaRPr lang="en-US" dirty="0"/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9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6" y="-3478"/>
            <a:ext cx="9150964" cy="68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-5536" y="5209952"/>
            <a:ext cx="5301436" cy="1648047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Phased Construction</a:t>
            </a:r>
          </a:p>
          <a:p>
            <a:pPr marL="461963" indent="0">
              <a:buNone/>
            </a:pPr>
            <a:endParaRPr lang="en-US" sz="500" dirty="0" smtClean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850" dirty="0" smtClean="0">
                <a:solidFill>
                  <a:schemeClr val="tx1"/>
                </a:solidFill>
              </a:rPr>
              <a:t>One lane, alternating, with a traffic signal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850" dirty="0" smtClean="0">
                <a:solidFill>
                  <a:schemeClr val="tx1"/>
                </a:solidFill>
              </a:rPr>
              <a:t>Existing is wide enough to complete deck replacement with 2 phases</a:t>
            </a:r>
            <a:endParaRPr lang="en-US" sz="18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83" y="6396842"/>
            <a:ext cx="1356911" cy="304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Phased Construction - Phase 1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23" y="867395"/>
            <a:ext cx="7015977" cy="54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083" y="6396842"/>
            <a:ext cx="1356911" cy="304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Phased Construction - Phase 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37" y="846021"/>
            <a:ext cx="7093903" cy="54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Cost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2648214"/>
              </p:ext>
            </p:extLst>
          </p:nvPr>
        </p:nvGraphicFramePr>
        <p:xfrm>
          <a:off x="1199250" y="1600200"/>
          <a:ext cx="5237018" cy="1483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1792731284"/>
                    </a:ext>
                  </a:extLst>
                </a:gridCol>
                <a:gridCol w="1681018">
                  <a:extLst>
                    <a:ext uri="{9D8B030D-6E8A-4147-A177-3AD203B41FA5}">
                      <a16:colId xmlns:a16="http://schemas.microsoft.com/office/drawing/2014/main" val="3826731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Preliminary Engineering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/>
                        <a:t>$385,000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688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$7,500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367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Construction w/</a:t>
                      </a:r>
                      <a:r>
                        <a:rPr lang="en-US" baseline="0" dirty="0" smtClean="0"/>
                        <a:t> E &amp;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$2,900,000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02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$3,292,500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14959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99333" y="3537528"/>
            <a:ext cx="526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Town Share is 5% will be approximately $164,625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4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43000"/>
            <a:ext cx="8442325" cy="5495925"/>
          </a:xfrm>
        </p:spPr>
        <p:txBody>
          <a:bodyPr>
            <a:normAutofit/>
          </a:bodyPr>
          <a:lstStyle/>
          <a:p>
            <a:pPr marL="398462" indent="0">
              <a:buNone/>
              <a:defRPr/>
            </a:pPr>
            <a:r>
              <a:rPr lang="en-US" altLang="en-US" sz="2600" dirty="0">
                <a:solidFill>
                  <a:schemeClr val="tx1"/>
                </a:solidFill>
                <a:latin typeface="Arial" charset="0"/>
              </a:rPr>
              <a:t>This is a list of a few important activities expected in the near future and is not a complete list of activities</a:t>
            </a:r>
            <a:r>
              <a:rPr lang="en-US" altLang="en-US" sz="260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 marL="398462" lvl="0" indent="0">
              <a:buNone/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Develop Final Plans</a:t>
            </a:r>
          </a:p>
          <a:p>
            <a:pPr lvl="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Additional Subsurface Investigation (Borings)</a:t>
            </a:r>
            <a:endParaRPr lang="en-US" sz="2400" dirty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Finalize Environmental Permits</a:t>
            </a:r>
            <a:endParaRPr lang="en-US" sz="2400" dirty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Right-of-Way process</a:t>
            </a:r>
            <a:endParaRPr lang="en-US" sz="2400" dirty="0">
              <a:solidFill>
                <a:schemeClr val="tx1"/>
              </a:solidFill>
            </a:endParaRPr>
          </a:p>
          <a:p>
            <a:pPr marL="398462" lvl="0" indent="0">
              <a:buNone/>
              <a:defRPr/>
            </a:pPr>
            <a:endParaRPr lang="en-US" sz="2400" dirty="0"/>
          </a:p>
          <a:p>
            <a:pPr lvl="1">
              <a:defRPr/>
            </a:pPr>
            <a:endParaRPr lang="en-US" sz="1850" dirty="0" smtClean="0"/>
          </a:p>
          <a:p>
            <a:pPr lvl="1">
              <a:defRPr/>
            </a:pPr>
            <a:endParaRPr lang="en-US" sz="4400" dirty="0" smtClean="0"/>
          </a:p>
          <a:p>
            <a:endParaRPr lang="en-US" sz="4500" dirty="0"/>
          </a:p>
          <a:p>
            <a:endParaRPr lang="en-US" sz="2600" dirty="0" smtClean="0"/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0" y="0"/>
            <a:ext cx="83853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/>
              <a:t>Next Steps – Bridge #10</a:t>
            </a:r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9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Projects-Engineering\OrleansVillageBF0310(7)13j084\Structures\Pictures\Field Trip 20130521\DSCN2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504" cy="688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635794"/>
            <a:ext cx="9144000" cy="2248083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530225" y="4599467"/>
            <a:ext cx="8083550" cy="1693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Orleans Village BF 0310(7)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Questions &amp; Comments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VT Route 58 (Main Street/TH </a:t>
            </a: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– Bridge #10 over Barton River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435725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1117093" y="6037742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June 26, 2017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pic>
        <p:nvPicPr>
          <p:cNvPr id="13" name="Picture 3" descr="vtran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0" y="0"/>
            <a:ext cx="7791061" cy="830424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0" eaLnBrk="0" hangingPunct="0">
              <a:spcBef>
                <a:spcPct val="20000"/>
              </a:spcBef>
              <a:buClr>
                <a:srgbClr val="92D050"/>
              </a:buClr>
            </a:pP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more information: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0" indent="-287338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https://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outside.vermont.gov/agency/vtrans/external/Projects/Structures/13J084 </a:t>
            </a:r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8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 smtClean="0"/>
              <a:t>Purpose of Meeting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</a:rPr>
              <a:t>Provide an understanding of our approach to the project</a:t>
            </a: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Provide an overview of project constraints</a:t>
            </a: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Discuss where we are at in the design process</a:t>
            </a:r>
            <a:endParaRPr lang="en-US" altLang="en-US" sz="2400" dirty="0">
              <a:solidFill>
                <a:schemeClr val="tx1"/>
              </a:solidFill>
            </a:endParaRP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Provide an opportunity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</a:rPr>
              <a:t>to ask questions and voice concerns</a:t>
            </a:r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5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2169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900513" y="2458743"/>
            <a:ext cx="1782403" cy="1719851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11" idx="2"/>
            <a:endCxn id="6" idx="7"/>
          </p:cNvCxnSpPr>
          <p:nvPr/>
        </p:nvCxnSpPr>
        <p:spPr>
          <a:xfrm flipH="1">
            <a:off x="4421889" y="1425683"/>
            <a:ext cx="1383401" cy="128492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08488" y="964018"/>
            <a:ext cx="239360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Project Location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6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Overview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38288"/>
            <a:ext cx="7780338" cy="441125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</a:rPr>
              <a:t>VTrans Project Development Process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Project Overview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Existing Conditions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Proposed Bridge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New Layout of Intersection with parking and monument relocation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Maintenance of Traffic</a:t>
            </a: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Project Cost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Next </a:t>
            </a:r>
            <a:r>
              <a:rPr lang="en-US" altLang="en-US" sz="2400" dirty="0">
                <a:solidFill>
                  <a:schemeClr val="tx1"/>
                </a:solidFill>
              </a:rPr>
              <a:t>Steps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Questions</a:t>
            </a:r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4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7780712" cy="1143000"/>
          </a:xfrm>
        </p:spPr>
        <p:txBody>
          <a:bodyPr/>
          <a:lstStyle/>
          <a:p>
            <a:r>
              <a:rPr lang="en-US" dirty="0" err="1"/>
              <a:t>VTrans</a:t>
            </a:r>
            <a:r>
              <a:rPr lang="en-US" dirty="0"/>
              <a:t> Project Development Process</a:t>
            </a:r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825232"/>
            <a:ext cx="21336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dirty="0" smtClean="0"/>
              <a:t>Project Definition</a:t>
            </a:r>
          </a:p>
          <a:p>
            <a:pPr lvl="1"/>
            <a:endParaRPr lang="en-US" altLang="en-US" dirty="0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114800" y="2825232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>
                <a:latin typeface="Arial" charset="0"/>
              </a:rPr>
              <a:t>Project Design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 dirty="0">
              <a:latin typeface="Arial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858000" y="2825232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Construction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 dirty="0">
              <a:latin typeface="Arial" charset="0"/>
            </a:endParaRPr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609600" y="2825232"/>
            <a:ext cx="8001000" cy="0"/>
          </a:xfrm>
          <a:prstGeom prst="line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152400" y="198703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0" dirty="0">
                <a:latin typeface="Arial" charset="0"/>
              </a:rPr>
              <a:t>Project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0" dirty="0">
                <a:latin typeface="Arial" charset="0"/>
              </a:rPr>
              <a:t>Funded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 dirty="0">
              <a:latin typeface="Arial" charset="0"/>
            </a:endParaRPr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609600" y="267283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3581400" y="267283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2" name="Rectangle 12"/>
          <p:cNvSpPr>
            <a:spLocks noChangeArrowheads="1"/>
          </p:cNvSpPr>
          <p:nvPr/>
        </p:nvSpPr>
        <p:spPr bwMode="auto">
          <a:xfrm>
            <a:off x="2819400" y="1987032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0" dirty="0">
                <a:latin typeface="Arial" charset="0"/>
              </a:rPr>
              <a:t>Project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0" dirty="0">
                <a:latin typeface="Arial" charset="0"/>
              </a:rPr>
              <a:t>Defined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 dirty="0">
              <a:latin typeface="Arial" charset="0"/>
            </a:endParaRPr>
          </a:p>
        </p:txBody>
      </p:sp>
      <p:sp>
        <p:nvSpPr>
          <p:cNvPr id="8203" name="Line 13"/>
          <p:cNvSpPr>
            <a:spLocks noChangeShapeType="1"/>
          </p:cNvSpPr>
          <p:nvPr/>
        </p:nvSpPr>
        <p:spPr bwMode="auto">
          <a:xfrm>
            <a:off x="6705600" y="267283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4" name="Rectangle 14"/>
          <p:cNvSpPr>
            <a:spLocks noChangeArrowheads="1"/>
          </p:cNvSpPr>
          <p:nvPr/>
        </p:nvSpPr>
        <p:spPr bwMode="auto">
          <a:xfrm>
            <a:off x="5943600" y="1987032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0">
                <a:latin typeface="Arial" charset="0"/>
              </a:rPr>
              <a:t>Contract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0">
                <a:latin typeface="Arial" charset="0"/>
              </a:rPr>
              <a:t>Award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>
              <a:latin typeface="Arial" charset="0"/>
            </a:endParaRPr>
          </a:p>
        </p:txBody>
      </p:sp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3810000" y="3587232"/>
            <a:ext cx="2743200" cy="253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b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Environmental </a:t>
            </a:r>
            <a:r>
              <a:rPr lang="en-US" altLang="en-US" sz="16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permits</a:t>
            </a: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b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 plans, estimate and </a:t>
            </a:r>
            <a:r>
              <a:rPr lang="en-US" altLang="en-US" sz="1600" b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specifications</a:t>
            </a: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b="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ROW process</a:t>
            </a:r>
            <a:endParaRPr lang="en-US" altLang="en-US" sz="1600" b="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endParaRPr lang="en-US" altLang="en-US" sz="1600" b="0" dirty="0" smtClean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endParaRPr lang="en-US" altLang="en-US" sz="1600" b="0" dirty="0" smtClean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/>
            <a:endParaRPr lang="en-US" altLang="en-US" sz="1800" b="0" dirty="0"/>
          </a:p>
        </p:txBody>
      </p:sp>
      <p:sp>
        <p:nvSpPr>
          <p:cNvPr id="4" name="Rectangle 3"/>
          <p:cNvSpPr/>
          <p:nvPr/>
        </p:nvSpPr>
        <p:spPr>
          <a:xfrm>
            <a:off x="593271" y="3722350"/>
            <a:ext cx="297180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resources &amp; constraints</a:t>
            </a:r>
          </a:p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Evaluate alternatives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 participation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 </a:t>
            </a: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Consensus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599" y="2771956"/>
            <a:ext cx="4543426" cy="53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38288"/>
            <a:ext cx="7780338" cy="403542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Existing Conditions</a:t>
            </a:r>
          </a:p>
          <a:p>
            <a:pPr>
              <a:spcBef>
                <a:spcPts val="24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Proposed Bridge</a:t>
            </a:r>
          </a:p>
          <a:p>
            <a:pPr>
              <a:spcBef>
                <a:spcPts val="2400"/>
              </a:spcBef>
            </a:pPr>
            <a:r>
              <a:rPr lang="en-US" sz="2400" dirty="0" smtClean="0">
                <a:solidFill>
                  <a:schemeClr val="tx1"/>
                </a:solidFill>
              </a:rPr>
              <a:t>Proposed Intersection Layout</a:t>
            </a:r>
          </a:p>
          <a:p>
            <a:pPr marL="398462" indent="0">
              <a:spcBef>
                <a:spcPts val="2400"/>
              </a:spcBef>
              <a:buNone/>
            </a:pP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 descr="DefinitionOfTerms-Typ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15546" r="10530" b="17818"/>
          <a:stretch>
            <a:fillRect/>
          </a:stretch>
        </p:blipFill>
        <p:spPr bwMode="auto">
          <a:xfrm>
            <a:off x="0" y="1094440"/>
            <a:ext cx="91408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2" y="27640"/>
            <a:ext cx="8229600" cy="1143000"/>
          </a:xfrm>
        </p:spPr>
        <p:txBody>
          <a:bodyPr/>
          <a:lstStyle/>
          <a:p>
            <a:pPr algn="ctr"/>
            <a:r>
              <a:rPr lang="en-US" altLang="en-US" dirty="0" smtClean="0"/>
              <a:t>Description of Terms Used</a:t>
            </a:r>
          </a:p>
        </p:txBody>
      </p:sp>
      <p:grpSp>
        <p:nvGrpSpPr>
          <p:cNvPr id="9220" name="Group 19"/>
          <p:cNvGrpSpPr>
            <a:grpSpLocks/>
          </p:cNvGrpSpPr>
          <p:nvPr/>
        </p:nvGrpSpPr>
        <p:grpSpPr bwMode="auto">
          <a:xfrm>
            <a:off x="1828800" y="2237440"/>
            <a:ext cx="2743200" cy="1371600"/>
            <a:chOff x="1828800" y="1524000"/>
            <a:chExt cx="2743200" cy="1371600"/>
          </a:xfrm>
        </p:grpSpPr>
        <p:sp>
          <p:nvSpPr>
            <p:cNvPr id="9232" name="Line 9"/>
            <p:cNvSpPr>
              <a:spLocks noChangeShapeType="1"/>
            </p:cNvSpPr>
            <p:nvPr/>
          </p:nvSpPr>
          <p:spPr bwMode="auto">
            <a:xfrm flipH="1" flipV="1">
              <a:off x="3505200" y="1828800"/>
              <a:ext cx="1066800" cy="1066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0"/>
            <p:cNvSpPr>
              <a:spLocks noChangeShapeType="1"/>
            </p:cNvSpPr>
            <p:nvPr/>
          </p:nvSpPr>
          <p:spPr bwMode="auto">
            <a:xfrm>
              <a:off x="1828800" y="1828800"/>
              <a:ext cx="1676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1905000" y="1524000"/>
              <a:ext cx="174765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Beams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(Superstructure)</a:t>
              </a:r>
            </a:p>
          </p:txBody>
        </p:sp>
      </p:grpSp>
      <p:sp>
        <p:nvSpPr>
          <p:cNvPr id="9221" name="Line 9"/>
          <p:cNvSpPr>
            <a:spLocks noChangeShapeType="1"/>
          </p:cNvSpPr>
          <p:nvPr/>
        </p:nvSpPr>
        <p:spPr bwMode="auto">
          <a:xfrm flipH="1" flipV="1">
            <a:off x="4800600" y="2237440"/>
            <a:ext cx="6858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10"/>
          <p:cNvSpPr>
            <a:spLocks noChangeShapeType="1"/>
          </p:cNvSpPr>
          <p:nvPr/>
        </p:nvSpPr>
        <p:spPr bwMode="auto">
          <a:xfrm>
            <a:off x="3886200" y="223744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Text Box 18"/>
          <p:cNvSpPr txBox="1">
            <a:spLocks noChangeArrowheads="1"/>
          </p:cNvSpPr>
          <p:nvPr/>
        </p:nvSpPr>
        <p:spPr bwMode="auto">
          <a:xfrm>
            <a:off x="4114800" y="193264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Deck </a:t>
            </a:r>
          </a:p>
        </p:txBody>
      </p:sp>
      <p:grpSp>
        <p:nvGrpSpPr>
          <p:cNvPr id="9224" name="Group 18"/>
          <p:cNvGrpSpPr>
            <a:grpSpLocks/>
          </p:cNvGrpSpPr>
          <p:nvPr/>
        </p:nvGrpSpPr>
        <p:grpSpPr bwMode="auto">
          <a:xfrm>
            <a:off x="2514600" y="4142440"/>
            <a:ext cx="3124200" cy="914400"/>
            <a:chOff x="2514600" y="3429000"/>
            <a:chExt cx="3124200" cy="914400"/>
          </a:xfrm>
        </p:grpSpPr>
        <p:sp>
          <p:nvSpPr>
            <p:cNvPr id="9229" name="Line 9"/>
            <p:cNvSpPr>
              <a:spLocks noChangeShapeType="1"/>
            </p:cNvSpPr>
            <p:nvPr/>
          </p:nvSpPr>
          <p:spPr bwMode="auto">
            <a:xfrm flipH="1" flipV="1">
              <a:off x="4191000" y="3733800"/>
              <a:ext cx="14478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10"/>
            <p:cNvSpPr>
              <a:spLocks noChangeShapeType="1"/>
            </p:cNvSpPr>
            <p:nvPr/>
          </p:nvSpPr>
          <p:spPr bwMode="auto">
            <a:xfrm>
              <a:off x="2514600" y="3733800"/>
              <a:ext cx="1676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Text Box 18"/>
            <p:cNvSpPr txBox="1">
              <a:spLocks noChangeArrowheads="1"/>
            </p:cNvSpPr>
            <p:nvPr/>
          </p:nvSpPr>
          <p:spPr bwMode="auto">
            <a:xfrm>
              <a:off x="2590800" y="3429000"/>
              <a:ext cx="15521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Abutment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(Substructure)</a:t>
              </a:r>
            </a:p>
          </p:txBody>
        </p:sp>
      </p:grpSp>
      <p:sp>
        <p:nvSpPr>
          <p:cNvPr id="9225" name="Line 9"/>
          <p:cNvSpPr>
            <a:spLocks noChangeShapeType="1"/>
          </p:cNvSpPr>
          <p:nvPr/>
        </p:nvSpPr>
        <p:spPr bwMode="auto">
          <a:xfrm flipH="1" flipV="1">
            <a:off x="7086600" y="1780240"/>
            <a:ext cx="6858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5562600" y="1780240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18"/>
          <p:cNvSpPr txBox="1">
            <a:spLocks noChangeArrowheads="1"/>
          </p:cNvSpPr>
          <p:nvPr/>
        </p:nvSpPr>
        <p:spPr bwMode="auto">
          <a:xfrm>
            <a:off x="5791200" y="147544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Bridge Rail </a:t>
            </a:r>
          </a:p>
        </p:txBody>
      </p:sp>
      <p:sp>
        <p:nvSpPr>
          <p:cNvPr id="9228" name="Text Box 20"/>
          <p:cNvSpPr txBox="1">
            <a:spLocks noChangeArrowheads="1"/>
          </p:cNvSpPr>
          <p:nvPr/>
        </p:nvSpPr>
        <p:spPr bwMode="auto">
          <a:xfrm>
            <a:off x="2895600" y="574264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/>
              <a:t>Cross Section of Bridge</a:t>
            </a:r>
          </a:p>
        </p:txBody>
      </p:sp>
      <p:pic>
        <p:nvPicPr>
          <p:cNvPr id="21" name="Picture 3" descr="vtrans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4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Projects-Engineering\OrleansVillageBF0310(7)13j084\Structures\Pictures\Field Trip 20130521\DSCN2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40675" y="4370119"/>
            <a:ext cx="7303328" cy="248788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– Bridge #10</a:t>
            </a:r>
          </a:p>
          <a:p>
            <a:pPr marL="461963" indent="0"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Roadway Classification – Rural Major Collector (Class 1 TH)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Bridge Type 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46’ Long Concrete T-Beam Bridge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Constructed in 1933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Ownership – Village of Orleans</a:t>
            </a:r>
          </a:p>
        </p:txBody>
      </p:sp>
    </p:spTree>
    <p:extLst>
      <p:ext uri="{BB962C8B-B14F-4D97-AF65-F5344CB8AC3E}">
        <p14:creationId xmlns:p14="http://schemas.microsoft.com/office/powerpoint/2010/main" val="9948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1.3337"/>
  <p:tag name="PPTVERSION" val="14"/>
  <p:tag name="TPOS" val="2"/>
</p:tagLst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Link to a Document" ma:contentTypeID="0x01010A00F26E2C3EDB525A46AE2B0D587E72B36A" ma:contentTypeVersion="11" ma:contentTypeDescription="Create a link to a document in a different location." ma:contentTypeScope="" ma:versionID="8450a48c2acc8303fa8838b989dcf7a4">
  <xsd:schema xmlns:xsd="http://www.w3.org/2001/XMLSchema" xmlns:xs="http://www.w3.org/2001/XMLSchema" xmlns:p="http://schemas.microsoft.com/office/2006/metadata/properties" xmlns:ns2="2a208fe3-8287-4a8b-b629-d45392ca0f10" xmlns:ns3="22ec0dd7-095b-41f2-b8b8-a624496b8c6b" targetNamespace="http://schemas.microsoft.com/office/2006/metadata/properties" ma:root="true" ma:fieldsID="7d186c4c516abedccde54e2f9ee634bd" ns2:_="" ns3:_="">
    <xsd:import namespace="2a208fe3-8287-4a8b-b629-d45392ca0f10"/>
    <xsd:import namespace="22ec0dd7-095b-41f2-b8b8-a624496b8c6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08fe3-8287-4a8b-b629-d45392ca0f10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c0dd7-095b-41f2-b8b8-a624496b8c6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dlc_DocId xmlns="22ec0dd7-095b-41f2-b8b8-a624496b8c6b">E23TXWV46JPD-525374251-880</_dlc_DocId>
    <_dlc_DocIdUrl xmlns="22ec0dd7-095b-41f2-b8b8-a624496b8c6b">
      <Url>https://outside.vermont.gov/agency/VTRANS/external/Projects/_layouts/15/DocIdRedir.aspx?ID=E23TXWV46JPD-525374251-880</Url>
      <Description>E23TXWV46JPD-525374251-880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EB2B221-9453-46ED-A8D7-ED22FF292729}"/>
</file>

<file path=customXml/itemProps2.xml><?xml version="1.0" encoding="utf-8"?>
<ds:datastoreItem xmlns:ds="http://schemas.openxmlformats.org/officeDocument/2006/customXml" ds:itemID="{4C5096A3-1392-418D-8214-262550B6E742}"/>
</file>

<file path=customXml/itemProps3.xml><?xml version="1.0" encoding="utf-8"?>
<ds:datastoreItem xmlns:ds="http://schemas.openxmlformats.org/officeDocument/2006/customXml" ds:itemID="{0297CE3C-6ABB-408B-A5C0-9D03928A4EA6}"/>
</file>

<file path=customXml/itemProps4.xml><?xml version="1.0" encoding="utf-8"?>
<ds:datastoreItem xmlns:ds="http://schemas.openxmlformats.org/officeDocument/2006/customXml" ds:itemID="{7EC4E155-B590-42E2-B417-98CC07A66ECE}"/>
</file>

<file path=docProps/app.xml><?xml version="1.0" encoding="utf-8"?>
<Properties xmlns="http://schemas.openxmlformats.org/officeDocument/2006/extended-properties" xmlns:vt="http://schemas.openxmlformats.org/officeDocument/2006/docPropsVTypes">
  <TotalTime>24637</TotalTime>
  <Words>682</Words>
  <Application>Microsoft Office PowerPoint</Application>
  <PresentationFormat>On-screen Show (4:3)</PresentationFormat>
  <Paragraphs>160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Segoe UI</vt:lpstr>
      <vt:lpstr>Segoe UI Semibold</vt:lpstr>
      <vt:lpstr>Wingdings</vt:lpstr>
      <vt:lpstr>Title and content</vt:lpstr>
      <vt:lpstr>Orleans Village BF 0310(7) Project Update Presentation VT Route 58 (Main Street/TH 1) – Bridge #10 over Barton River</vt:lpstr>
      <vt:lpstr>Introductions</vt:lpstr>
      <vt:lpstr>Purpose of Meeting</vt:lpstr>
      <vt:lpstr>PowerPoint Presentation</vt:lpstr>
      <vt:lpstr>Meeting Overview</vt:lpstr>
      <vt:lpstr>VTrans Project Development Process</vt:lpstr>
      <vt:lpstr>Project Overview</vt:lpstr>
      <vt:lpstr>Description of Terms Used</vt:lpstr>
      <vt:lpstr>PowerPoint Presentation</vt:lpstr>
      <vt:lpstr>Existing Conditions – Bridge #10</vt:lpstr>
      <vt:lpstr>PowerPoint Presentation</vt:lpstr>
      <vt:lpstr>PowerPoint Presentation</vt:lpstr>
      <vt:lpstr>Design Criteria and Considerations</vt:lpstr>
      <vt:lpstr>Proposed Bridge #10</vt:lpstr>
      <vt:lpstr>Proposed Typical Section</vt:lpstr>
      <vt:lpstr>Existing Memorial Park</vt:lpstr>
      <vt:lpstr>Proposed Memorial Park Layout</vt:lpstr>
      <vt:lpstr>Intersection Layout </vt:lpstr>
      <vt:lpstr>Maintenance of Traffic Options</vt:lpstr>
      <vt:lpstr>PowerPoint Presentation</vt:lpstr>
      <vt:lpstr>Phased Construction - Phase 1 </vt:lpstr>
      <vt:lpstr>Phased Construction - Phase 2</vt:lpstr>
      <vt:lpstr>Project Cost</vt:lpstr>
      <vt:lpstr>PowerPoint Presentation</vt:lpstr>
      <vt:lpstr>Orleans Village BF 0310(7) Questions &amp; Comments VT Route 58 (Main Street/TH 1) – Bridge #10 over Barton River</vt:lpstr>
    </vt:vector>
  </TitlesOfParts>
  <Company>Vanasse Hangen Brustlin,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nbechard</dc:creator>
  <cp:lastModifiedBy>Dargan, Geoffrey</cp:lastModifiedBy>
  <cp:revision>378</cp:revision>
  <cp:lastPrinted>2015-01-29T19:21:57Z</cp:lastPrinted>
  <dcterms:created xsi:type="dcterms:W3CDTF">2012-07-02T20:03:58Z</dcterms:created>
  <dcterms:modified xsi:type="dcterms:W3CDTF">2017-06-26T20:25:36Z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0x01010A00F26E2C3EDB525A46AE2B0D587E72B36A</vt:lpwstr>
  </property>
  <property fmtid="{D5CDD505-2E9C-101B-9397-08002B2CF9AE}" pid="3" name="_dlc_DocIdItemGuid">
    <vt:lpwstr>24eb2b9c-bb8a-4e14-97aa-52cfc9a6abfe</vt:lpwstr>
  </property>
</Properties>
</file>